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2.xml" ContentType="application/vnd.openxmlformats-officedocument.presentationml.notes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28"/>
  </p:notesMasterIdLst>
  <p:sldIdLst>
    <p:sldId id="258" r:id="rId2"/>
    <p:sldId id="279" r:id="rId3"/>
    <p:sldId id="282" r:id="rId4"/>
    <p:sldId id="283" r:id="rId5"/>
    <p:sldId id="261" r:id="rId6"/>
    <p:sldId id="272" r:id="rId7"/>
    <p:sldId id="262" r:id="rId8"/>
    <p:sldId id="288" r:id="rId9"/>
    <p:sldId id="259" r:id="rId10"/>
    <p:sldId id="260" r:id="rId11"/>
    <p:sldId id="284" r:id="rId12"/>
    <p:sldId id="285" r:id="rId13"/>
    <p:sldId id="263" r:id="rId14"/>
    <p:sldId id="264" r:id="rId15"/>
    <p:sldId id="265" r:id="rId16"/>
    <p:sldId id="266" r:id="rId17"/>
    <p:sldId id="270" r:id="rId18"/>
    <p:sldId id="267" r:id="rId19"/>
    <p:sldId id="268" r:id="rId20"/>
    <p:sldId id="269" r:id="rId21"/>
    <p:sldId id="286" r:id="rId22"/>
    <p:sldId id="273" r:id="rId23"/>
    <p:sldId id="287" r:id="rId24"/>
    <p:sldId id="274" r:id="rId25"/>
    <p:sldId id="275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Objects="1">
      <p:cViewPr varScale="1">
        <p:scale>
          <a:sx n="78" d="100"/>
          <a:sy n="78" d="100"/>
        </p:scale>
        <p:origin x="-12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B0DA2-EBF5-6E42-9858-1E9AC0D22E6D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2258D-406F-C64B-8B90-FBC2B66D2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 to database poster, KJ’s poster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Nancay</a:t>
            </a:r>
            <a:r>
              <a:rPr lang="en-US" dirty="0" smtClean="0"/>
              <a:t> </a:t>
            </a:r>
            <a:r>
              <a:rPr lang="en-US" dirty="0" err="1" smtClean="0"/>
              <a:t>Lband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toas</a:t>
            </a:r>
            <a:r>
              <a:rPr lang="en-US" baseline="0" dirty="0" smtClean="0"/>
              <a:t>; the red </a:t>
            </a:r>
            <a:r>
              <a:rPr lang="en-US" baseline="0" dirty="0" err="1" smtClean="0"/>
              <a:t>toas</a:t>
            </a:r>
            <a:r>
              <a:rPr lang="en-US" baseline="0" dirty="0" smtClean="0"/>
              <a:t> were made with a different setup and different bandwidth compared to the white </a:t>
            </a:r>
            <a:r>
              <a:rPr lang="en-US" baseline="0" dirty="0" err="1" smtClean="0"/>
              <a:t>toas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WSRT clock jump in June</a:t>
            </a:r>
            <a:r>
              <a:rPr lang="en-US" baseline="0" dirty="0" smtClean="0"/>
              <a:t> 2005 due to a local oscillator change; exact value not known, can only be found by comparing different pulsars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data as previous</a:t>
            </a:r>
            <a:r>
              <a:rPr lang="en-US" baseline="0" dirty="0" smtClean="0"/>
              <a:t> slide, with clock jump fitted. As the exact value is not known yet and may even be different for different </a:t>
            </a:r>
            <a:r>
              <a:rPr lang="en-US" baseline="0" dirty="0" smtClean="0"/>
              <a:t>pulsars. We </a:t>
            </a:r>
            <a:r>
              <a:rPr lang="en-US" baseline="0" dirty="0" smtClean="0"/>
              <a:t>have given all </a:t>
            </a:r>
            <a:r>
              <a:rPr lang="en-US" baseline="0" dirty="0" err="1" smtClean="0"/>
              <a:t>toas</a:t>
            </a:r>
            <a:r>
              <a:rPr lang="en-US" baseline="0" dirty="0" smtClean="0"/>
              <a:t> after jump an extra flag; result: this dataset is treated as two independent datasets when combined with other data 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Green: </a:t>
            </a:r>
            <a:r>
              <a:rPr lang="en-US" dirty="0" err="1" smtClean="0"/>
              <a:t>Nancay</a:t>
            </a:r>
            <a:r>
              <a:rPr lang="en-US" dirty="0" smtClean="0"/>
              <a:t> </a:t>
            </a:r>
            <a:r>
              <a:rPr lang="en-US" dirty="0" err="1" smtClean="0"/>
              <a:t>Lband</a:t>
            </a:r>
            <a:r>
              <a:rPr lang="en-US" dirty="0" smtClean="0"/>
              <a:t>; Purple: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Nancay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Sband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Compared with </a:t>
            </a:r>
            <a:r>
              <a:rPr lang="en-US" dirty="0" err="1" smtClean="0"/>
              <a:t>Nancay</a:t>
            </a:r>
            <a:r>
              <a:rPr lang="en-US" dirty="0" smtClean="0"/>
              <a:t> </a:t>
            </a:r>
            <a:r>
              <a:rPr lang="en-US" dirty="0" err="1" smtClean="0"/>
              <a:t>TOAs</a:t>
            </a:r>
            <a:r>
              <a:rPr lang="en-US" dirty="0" smtClean="0"/>
              <a:t> from</a:t>
            </a:r>
            <a:r>
              <a:rPr lang="en-US" baseline="0" dirty="0" smtClean="0"/>
              <a:t> 1909-3744. There it doesn’t show the offset, even with limited </a:t>
            </a:r>
            <a:r>
              <a:rPr lang="en-US" baseline="0" dirty="0" err="1" smtClean="0"/>
              <a:t>toas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Squares: WSRT puma2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Green: </a:t>
            </a:r>
            <a:r>
              <a:rPr lang="en-US" dirty="0" err="1" smtClean="0"/>
              <a:t>Nancay</a:t>
            </a:r>
            <a:r>
              <a:rPr lang="en-US" dirty="0" smtClean="0"/>
              <a:t>,</a:t>
            </a:r>
            <a:r>
              <a:rPr lang="en-US" baseline="0" dirty="0" smtClean="0"/>
              <a:t> puma1, PPTA </a:t>
            </a:r>
            <a:r>
              <a:rPr lang="en-US" baseline="0" dirty="0" err="1" smtClean="0"/>
              <a:t>Lband</a:t>
            </a:r>
            <a:endParaRPr lang="en-US" baseline="0" dirty="0" smtClean="0"/>
          </a:p>
          <a:p>
            <a:r>
              <a:rPr lang="en-US" baseline="0" dirty="0" smtClean="0"/>
              <a:t>Purple: WSRT and </a:t>
            </a:r>
            <a:r>
              <a:rPr lang="en-US" baseline="0" dirty="0" err="1" smtClean="0"/>
              <a:t>Nancay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Sband</a:t>
            </a:r>
            <a:endParaRPr lang="en-US" baseline="0" dirty="0" smtClean="0"/>
          </a:p>
          <a:p>
            <a:r>
              <a:rPr lang="en-US" baseline="0" dirty="0" smtClean="0"/>
              <a:t>Light blue: PPTA 10cm; red: PPTA 50cm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EPTA</a:t>
            </a:r>
            <a:r>
              <a:rPr lang="en-US" baseline="0" dirty="0" smtClean="0"/>
              <a:t> no PPTA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1937 combination, shows clearly that the extra frequencies</a:t>
            </a:r>
            <a:r>
              <a:rPr lang="en-US" baseline="0" dirty="0" smtClean="0"/>
              <a:t> are very important.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1937 combination, shows clearly that the extra frequencies</a:t>
            </a:r>
            <a:r>
              <a:rPr lang="en-US" baseline="0" dirty="0" smtClean="0"/>
              <a:t> are very important.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Pulsars where observed, explain about the source</a:t>
            </a:r>
            <a:r>
              <a:rPr lang="en-US" baseline="0" dirty="0" smtClean="0"/>
              <a:t> list. Can change, new sources constantly </a:t>
            </a:r>
            <a:r>
              <a:rPr lang="en-US" baseline="0" dirty="0" err="1" smtClean="0"/>
              <a:t>added.observed</a:t>
            </a:r>
            <a:r>
              <a:rPr lang="en-US" baseline="0" dirty="0" smtClean="0"/>
              <a:t> frequencies?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Green: </a:t>
            </a:r>
            <a:r>
              <a:rPr lang="en-US" dirty="0" err="1" smtClean="0"/>
              <a:t>Effelsberg</a:t>
            </a:r>
            <a:r>
              <a:rPr lang="en-US" dirty="0" smtClean="0"/>
              <a:t> EBPP.</a:t>
            </a:r>
            <a:r>
              <a:rPr lang="en-US" dirty="0" smtClean="0"/>
              <a:t> </a:t>
            </a:r>
            <a:endParaRPr lang="en-US" baseline="0" dirty="0" smtClean="0"/>
          </a:p>
          <a:p>
            <a:r>
              <a:rPr lang="en-US" baseline="0" dirty="0" smtClean="0"/>
              <a:t>Light blue: Jodrell AFB. Significant lower quality, so for most IPTA purposes this is not helpful to include.</a:t>
            </a:r>
          </a:p>
          <a:p>
            <a:r>
              <a:rPr lang="en-US" baseline="0" dirty="0" smtClean="0"/>
              <a:t>Dark blue: Jodrell DFB, 3 years only</a:t>
            </a:r>
          </a:p>
          <a:p>
            <a:r>
              <a:rPr lang="en-US" baseline="0" dirty="0" smtClean="0"/>
              <a:t>White: WSRT puma1</a:t>
            </a:r>
          </a:p>
          <a:p>
            <a:r>
              <a:rPr lang="en-US" baseline="0" dirty="0" smtClean="0"/>
              <a:t>Red: </a:t>
            </a:r>
            <a:r>
              <a:rPr lang="en-US" baseline="0" dirty="0" err="1" smtClean="0"/>
              <a:t>Nancay</a:t>
            </a:r>
            <a:r>
              <a:rPr lang="en-US" baseline="0" dirty="0" smtClean="0"/>
              <a:t> Bon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plot as previous slide, but now the</a:t>
            </a:r>
            <a:r>
              <a:rPr lang="en-US" baseline="0" dirty="0" smtClean="0"/>
              <a:t> colors indicate necessary extra jumps: different centre frequency, change in instrument, clock jump</a:t>
            </a:r>
            <a:endParaRPr lang="en-US" baseline="0" dirty="0" smtClean="0"/>
          </a:p>
          <a:p>
            <a:r>
              <a:rPr lang="en-US" baseline="0" dirty="0" smtClean="0"/>
              <a:t>Colors </a:t>
            </a:r>
            <a:r>
              <a:rPr lang="en-US" baseline="0" dirty="0" smtClean="0"/>
              <a:t>are not</a:t>
            </a:r>
            <a:r>
              <a:rPr lang="en-US" baseline="0" dirty="0" smtClean="0"/>
              <a:t> necessarily </a:t>
            </a:r>
            <a:r>
              <a:rPr lang="en-US" baseline="0" dirty="0" smtClean="0"/>
              <a:t>the same in any further plots.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</a:t>
            </a:r>
            <a:r>
              <a:rPr lang="en-US" dirty="0" err="1" smtClean="0"/>
              <a:t>vs</a:t>
            </a:r>
            <a:r>
              <a:rPr lang="en-US" dirty="0" smtClean="0"/>
              <a:t> frequency.</a:t>
            </a:r>
            <a:r>
              <a:rPr lang="en-US" baseline="0" dirty="0" smtClean="0"/>
              <a:t> Green: </a:t>
            </a:r>
            <a:r>
              <a:rPr lang="en-US" baseline="0" dirty="0" err="1" smtClean="0"/>
              <a:t>Eff</a:t>
            </a:r>
            <a:r>
              <a:rPr lang="en-US" baseline="0" dirty="0" smtClean="0"/>
              <a:t>, White: WSRT, Blue: JB, Red: </a:t>
            </a:r>
            <a:r>
              <a:rPr lang="en-US" baseline="0" dirty="0" err="1" smtClean="0"/>
              <a:t>Nancay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</a:t>
            </a:r>
            <a:r>
              <a:rPr lang="en-US" dirty="0" err="1" smtClean="0"/>
              <a:t>vs</a:t>
            </a:r>
            <a:r>
              <a:rPr lang="en-US" dirty="0" smtClean="0"/>
              <a:t> frequency.</a:t>
            </a:r>
            <a:r>
              <a:rPr lang="en-US" baseline="0" dirty="0" smtClean="0"/>
              <a:t> Top three: </a:t>
            </a:r>
            <a:r>
              <a:rPr lang="en-US" baseline="0" dirty="0" err="1" smtClean="0"/>
              <a:t>Eff</a:t>
            </a:r>
            <a:r>
              <a:rPr lang="en-US" baseline="0" dirty="0" smtClean="0"/>
              <a:t>, WSRT, </a:t>
            </a:r>
            <a:r>
              <a:rPr lang="en-US" baseline="0" dirty="0" err="1" smtClean="0"/>
              <a:t>Nancay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Lband</a:t>
            </a:r>
            <a:r>
              <a:rPr lang="en-US" baseline="0" dirty="0" smtClean="0"/>
              <a:t> cluster: </a:t>
            </a:r>
            <a:r>
              <a:rPr lang="en-US" baseline="0" dirty="0" err="1" smtClean="0"/>
              <a:t>Nancay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dfb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eff/wsrt/nancay/dfb</a:t>
            </a:r>
            <a:r>
              <a:rPr lang="en-US" baseline="0" dirty="0" smtClean="0"/>
              <a:t>. 840MHz WSRT.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2258D-406F-C64B-8B90-FBC2B66D2605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FE513-2E08-0E49-BF20-E0F78130EAA7}" type="datetimeFigureOut">
              <a:rPr lang="en-US" smtClean="0"/>
              <a:pPr/>
              <a:t>6/26/12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FBFD5-04BC-BE47-9548-802F9489DC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17.pdf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05000" y="1309705"/>
            <a:ext cx="7010400" cy="583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800" dirty="0" smtClean="0">
                <a:solidFill>
                  <a:srgbClr val="FF0000"/>
                </a:solidFill>
                <a:latin typeface="Calibri"/>
                <a:cs typeface="Calibri"/>
              </a:rPr>
              <a:t>Combining multi-telescope, multi-frequency</a:t>
            </a:r>
          </a:p>
          <a:p>
            <a:pPr>
              <a:lnSpc>
                <a:spcPct val="130000"/>
              </a:lnSpc>
            </a:pPr>
            <a:r>
              <a:rPr lang="en-GB" sz="2800" dirty="0" smtClean="0">
                <a:solidFill>
                  <a:srgbClr val="FF0000"/>
                </a:solidFill>
                <a:latin typeface="Calibri"/>
                <a:cs typeface="Calibri"/>
              </a:rPr>
              <a:t>      data sets for the EPTA….           and IPTA!</a:t>
            </a:r>
          </a:p>
          <a:p>
            <a:pPr>
              <a:lnSpc>
                <a:spcPct val="130000"/>
              </a:lnSpc>
            </a:pPr>
            <a:endParaRPr lang="en-GB" sz="24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30000"/>
              </a:lnSpc>
            </a:pPr>
            <a:endParaRPr lang="en-GB" sz="24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30000"/>
              </a:lnSpc>
            </a:pPr>
            <a:endParaRPr lang="en-GB" sz="24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30000"/>
              </a:lnSpc>
            </a:pPr>
            <a:endParaRPr lang="en-GB" sz="24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30000"/>
              </a:lnSpc>
            </a:pPr>
            <a:endParaRPr lang="en-GB" sz="24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30000"/>
              </a:lnSpc>
            </a:pPr>
            <a:endParaRPr lang="en-GB" sz="24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30000"/>
              </a:lnSpc>
            </a:pPr>
            <a:endParaRPr lang="en-GB" sz="24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30000"/>
              </a:lnSpc>
            </a:pPr>
            <a:r>
              <a:rPr lang="en-GB" sz="2400" dirty="0" err="1" smtClean="0">
                <a:latin typeface="Calibri"/>
                <a:cs typeface="Calibri"/>
              </a:rPr>
              <a:t>Gemma</a:t>
            </a:r>
            <a:r>
              <a:rPr lang="en-GB" sz="2400" dirty="0" smtClean="0">
                <a:latin typeface="Calibri"/>
                <a:cs typeface="Calibri"/>
              </a:rPr>
              <a:t> Janssen, JBCA/EPTA</a:t>
            </a:r>
          </a:p>
          <a:p>
            <a:pPr>
              <a:lnSpc>
                <a:spcPct val="130000"/>
              </a:lnSpc>
            </a:pPr>
            <a:endParaRPr lang="en-GB" sz="20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30000"/>
              </a:lnSpc>
            </a:pPr>
            <a:endParaRPr lang="en-GB" sz="2000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30000"/>
              </a:lnSpc>
            </a:pPr>
            <a:endParaRPr lang="en-GB" sz="2000" dirty="0" smtClean="0">
              <a:latin typeface="Calibri"/>
              <a:cs typeface="Calibri"/>
            </a:endParaRP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jumps-r-longeff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685" y="1387475"/>
            <a:ext cx="6381115" cy="52419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6149" y="764704"/>
            <a:ext cx="60274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PSR J1713+0747: Eff(2), JB (</a:t>
            </a:r>
            <a:r>
              <a:rPr lang="en-GB" sz="2000" dirty="0" err="1" smtClean="0">
                <a:latin typeface="Calibri"/>
                <a:cs typeface="Calibri"/>
              </a:rPr>
              <a:t>afb+dfb</a:t>
            </a:r>
            <a:r>
              <a:rPr lang="en-GB" sz="2000" dirty="0" smtClean="0">
                <a:latin typeface="Calibri"/>
                <a:cs typeface="Calibri"/>
              </a:rPr>
              <a:t>), WSRT (3), NCY (2) 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6" name="TextBox 15"/>
          <p:cNvSpPr txBox="1"/>
          <p:nvPr/>
        </p:nvSpPr>
        <p:spPr>
          <a:xfrm>
            <a:off x="1946149" y="764704"/>
            <a:ext cx="54287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PSR J1713+0747: Eff(2), JB (</a:t>
            </a:r>
            <a:r>
              <a:rPr lang="en-GB" sz="2000" dirty="0" err="1" smtClean="0">
                <a:latin typeface="Calibri"/>
                <a:cs typeface="Calibri"/>
              </a:rPr>
              <a:t>dfb</a:t>
            </a:r>
            <a:r>
              <a:rPr lang="en-GB" sz="2000" dirty="0" smtClean="0">
                <a:latin typeface="Calibri"/>
                <a:cs typeface="Calibri"/>
              </a:rPr>
              <a:t>), WSRT (3), NCY (2) </a:t>
            </a:r>
          </a:p>
        </p:txBody>
      </p:sp>
      <p:pic>
        <p:nvPicPr>
          <p:cNvPr id="12" name="Picture 11" descr="1713freq-i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0" y="1403985"/>
            <a:ext cx="6249035" cy="522541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57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6" name="TextBox 15"/>
          <p:cNvSpPr txBox="1"/>
          <p:nvPr/>
        </p:nvSpPr>
        <p:spPr>
          <a:xfrm>
            <a:off x="1946149" y="764704"/>
            <a:ext cx="54287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PSR J1713+0747: Eff(2), JB (</a:t>
            </a:r>
            <a:r>
              <a:rPr lang="en-GB" sz="2000" dirty="0" err="1" smtClean="0">
                <a:latin typeface="Calibri"/>
                <a:cs typeface="Calibri"/>
              </a:rPr>
              <a:t>dfb</a:t>
            </a:r>
            <a:r>
              <a:rPr lang="en-GB" sz="2000" dirty="0" smtClean="0">
                <a:latin typeface="Calibri"/>
                <a:cs typeface="Calibri"/>
              </a:rPr>
              <a:t>), WSRT (3), NCY (2) </a:t>
            </a:r>
          </a:p>
        </p:txBody>
      </p:sp>
      <p:pic>
        <p:nvPicPr>
          <p:cNvPr id="15" name="Picture 14" descr="1713freq-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0" y="1463675"/>
            <a:ext cx="6174740" cy="524192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57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764704"/>
            <a:ext cx="52127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err="1" smtClean="0">
                <a:latin typeface="Calibri"/>
                <a:cs typeface="Calibri"/>
              </a:rPr>
              <a:t>Nancay</a:t>
            </a:r>
            <a:r>
              <a:rPr lang="en-GB" sz="2000" dirty="0" smtClean="0">
                <a:latin typeface="Calibri"/>
                <a:cs typeface="Calibri"/>
              </a:rPr>
              <a:t> configuration change: needs extra jump!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ncyLband1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4745" y="1371600"/>
            <a:ext cx="6282055" cy="520065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57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764704"/>
            <a:ext cx="31435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WSRT clock offset June 2005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wsrtclockjump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1241758"/>
            <a:ext cx="6249035" cy="5283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57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764704"/>
            <a:ext cx="31435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WSRT clock offset June 2005 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wsrtclockfitt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6650" y="1385570"/>
            <a:ext cx="6356350" cy="516763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764704"/>
            <a:ext cx="51845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1713-event October 2008: found in </a:t>
            </a:r>
            <a:r>
              <a:rPr lang="en-GB" sz="2000" dirty="0" err="1" smtClean="0">
                <a:latin typeface="Calibri"/>
                <a:cs typeface="Calibri"/>
              </a:rPr>
              <a:t>Nancay</a:t>
            </a:r>
            <a:r>
              <a:rPr lang="en-GB" sz="2000" dirty="0" smtClean="0">
                <a:latin typeface="Calibri"/>
                <a:cs typeface="Calibri"/>
              </a:rPr>
              <a:t> data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ncyeven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400" y="1344295"/>
            <a:ext cx="6397625" cy="520890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764704"/>
            <a:ext cx="59170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1713-event: pulsar-dependent. Not seen in J1909-3744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6" name="Picture 15" descr="ncyevent-1909com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478280" y="1219200"/>
            <a:ext cx="8046720" cy="621792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764704"/>
            <a:ext cx="56685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1713-event: difficult to confirm with EPTA data alone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ncyeventp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400" y="1329690"/>
            <a:ext cx="6389370" cy="529971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764704"/>
            <a:ext cx="32582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1713-event: also in PPTA data 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ncyeventipta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1255" y="1295400"/>
            <a:ext cx="6265545" cy="534098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524000" y="284202"/>
            <a:ext cx="64320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400" dirty="0" smtClean="0">
                <a:solidFill>
                  <a:srgbClr val="FF0000"/>
                </a:solidFill>
                <a:latin typeface="Calibri"/>
                <a:cs typeface="Calibri"/>
              </a:rPr>
              <a:t>Combining multi-telescope, multi-frequency data</a:t>
            </a:r>
          </a:p>
          <a:p>
            <a:pPr marL="342900" indent="-342900">
              <a:lnSpc>
                <a:spcPct val="130000"/>
              </a:lnSpc>
            </a:pPr>
            <a:endParaRPr lang="en-GB" sz="2000" dirty="0" smtClean="0">
              <a:latin typeface="Calibri"/>
              <a:cs typeface="Calibri"/>
            </a:endParaRP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5" name="TextBox 14"/>
          <p:cNvSpPr txBox="1"/>
          <p:nvPr/>
        </p:nvSpPr>
        <p:spPr>
          <a:xfrm>
            <a:off x="2057400" y="1663208"/>
            <a:ext cx="5322254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cs typeface="Calibri"/>
              </a:rPr>
              <a:t>-EPTA timing working group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cs typeface="Calibri"/>
              </a:rPr>
              <a:t>-EPTA data sets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cs typeface="Calibri"/>
              </a:rPr>
              <a:t>-examples: combining multi-telescope, 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cs typeface="Calibri"/>
              </a:rPr>
              <a:t>    multi-frequency data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764704"/>
            <a:ext cx="5442516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Work in progress by G. </a:t>
            </a:r>
            <a:r>
              <a:rPr lang="en-GB" sz="2000" dirty="0" err="1" smtClean="0">
                <a:latin typeface="Calibri"/>
                <a:cs typeface="Calibri"/>
              </a:rPr>
              <a:t>Desvignes</a:t>
            </a:r>
            <a:r>
              <a:rPr lang="en-GB" sz="2000" dirty="0" smtClean="0">
                <a:latin typeface="Calibri"/>
                <a:cs typeface="Calibri"/>
              </a:rPr>
              <a:t> with EPTA timing </a:t>
            </a:r>
          </a:p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group, M. </a:t>
            </a:r>
            <a:r>
              <a:rPr lang="en-GB" sz="2000" dirty="0" err="1" smtClean="0">
                <a:latin typeface="Calibri"/>
                <a:cs typeface="Calibri"/>
              </a:rPr>
              <a:t>Bailes</a:t>
            </a:r>
            <a:endParaRPr lang="en-GB" sz="2000" dirty="0" smtClean="0">
              <a:latin typeface="Calibri"/>
              <a:cs typeface="Calibri"/>
            </a:endParaRP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1713D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3630" y="1704975"/>
            <a:ext cx="6389370" cy="507682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764704"/>
            <a:ext cx="24914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Full EPTA combination 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6" name="Picture 15" descr="1713al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400" y="1354455"/>
            <a:ext cx="6290310" cy="527494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1937combinati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6785" y="1379220"/>
            <a:ext cx="6546215" cy="52501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6149" y="764704"/>
            <a:ext cx="12362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B1937+21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57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2" name="Picture 11" descr="1937dmvariation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2850" y="1428750"/>
            <a:ext cx="6356350" cy="52006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6149" y="764704"/>
            <a:ext cx="28128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B1937+21: DM variations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764704"/>
            <a:ext cx="6798255" cy="5355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When combining multiple multi-frequency data sets: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-pre-whiten data per frequency band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-determine jumps per frequency band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      use only overlapping parts if possible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-search for and include clock jumps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-</a:t>
            </a:r>
            <a:r>
              <a:rPr lang="en-GB" sz="2400" dirty="0" err="1" smtClean="0">
                <a:latin typeface="Calibri"/>
                <a:cs typeface="Calibri"/>
              </a:rPr>
              <a:t>unwhiten</a:t>
            </a:r>
            <a:r>
              <a:rPr lang="en-GB" sz="2400" dirty="0" smtClean="0">
                <a:latin typeface="Calibri"/>
                <a:cs typeface="Calibri"/>
              </a:rPr>
              <a:t> data with jumps fixed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-measure DM variations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-apply DM corrections to </a:t>
            </a:r>
            <a:r>
              <a:rPr lang="en-GB" sz="2400" dirty="0" err="1" smtClean="0">
                <a:latin typeface="Calibri"/>
                <a:cs typeface="Calibri"/>
              </a:rPr>
              <a:t>TOAs</a:t>
            </a:r>
            <a:endParaRPr lang="en-GB" sz="2400" dirty="0" smtClean="0">
              <a:latin typeface="Calibri"/>
              <a:cs typeface="Calibri"/>
            </a:endParaRP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-include errors on the jumps and DM measurements 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    on the TOA error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Work in progress! (</a:t>
            </a:r>
            <a:r>
              <a:rPr lang="en-GB" sz="2400" dirty="0" smtClean="0">
                <a:solidFill>
                  <a:srgbClr val="8EB4E3"/>
                </a:solidFill>
                <a:latin typeface="Calibri"/>
                <a:cs typeface="Calibri"/>
              </a:rPr>
              <a:t>EPTA timing group; poster: KJ Lee</a:t>
            </a:r>
            <a:r>
              <a:rPr lang="en-GB" sz="2400" dirty="0" smtClean="0">
                <a:latin typeface="Calibri"/>
                <a:cs typeface="Calibri"/>
              </a:rPr>
              <a:t>)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11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Future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970746"/>
            <a:ext cx="32114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J1713+0747, next-generation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nextgen-r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480" y="1513205"/>
            <a:ext cx="6471920" cy="519239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65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IPTA data sets status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05000" y="838200"/>
            <a:ext cx="7237879" cy="487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-</a:t>
            </a:r>
            <a:r>
              <a:rPr lang="en-GB" sz="2400" dirty="0" smtClean="0">
                <a:latin typeface="Calibri"/>
                <a:cs typeface="Calibri"/>
              </a:rPr>
              <a:t>Re-analysed all long-term data sets from scratch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-combinations to determine jumps and clock offsets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-inserting flags necessary to handle data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-last bits of </a:t>
            </a:r>
            <a:r>
              <a:rPr lang="en-GB" sz="2400" dirty="0" err="1" smtClean="0">
                <a:latin typeface="Calibri"/>
                <a:cs typeface="Calibri"/>
              </a:rPr>
              <a:t>finetuning</a:t>
            </a:r>
            <a:r>
              <a:rPr lang="en-GB" sz="2400" dirty="0" smtClean="0">
                <a:latin typeface="Calibri"/>
                <a:cs typeface="Calibri"/>
              </a:rPr>
              <a:t> now in progress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-we will start having data sets available for IPTA from 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    mid-July</a:t>
            </a:r>
          </a:p>
          <a:p>
            <a:pPr marL="342900" indent="-342900">
              <a:lnSpc>
                <a:spcPct val="130000"/>
              </a:lnSpc>
            </a:pPr>
            <a:endParaRPr lang="en-GB" sz="2400" dirty="0" smtClean="0">
              <a:latin typeface="Calibri"/>
              <a:cs typeface="Calibri"/>
            </a:endParaRP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EPTA is mini-IPTA; combining data sets in an optimal way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 is essential for the IPTA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We are ready to start working on the IPTA limit paper!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1066800"/>
            <a:ext cx="7276000" cy="439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The EPTA timing working group: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   Nicolas Caballero, David Champion, Gregory </a:t>
            </a:r>
            <a:r>
              <a:rPr lang="en-GB" sz="2400" dirty="0" err="1" smtClean="0">
                <a:latin typeface="Calibri"/>
                <a:cs typeface="Calibri"/>
              </a:rPr>
              <a:t>Desvignes</a:t>
            </a:r>
            <a:endParaRPr lang="en-GB" sz="2400" dirty="0" smtClean="0">
              <a:latin typeface="Calibri"/>
              <a:cs typeface="Calibri"/>
            </a:endParaRP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    </a:t>
            </a:r>
            <a:r>
              <a:rPr lang="en-GB" sz="2400" dirty="0" err="1" smtClean="0">
                <a:latin typeface="Calibri"/>
                <a:cs typeface="Calibri"/>
              </a:rPr>
              <a:t>Joris</a:t>
            </a:r>
            <a:r>
              <a:rPr lang="en-GB" sz="2400" dirty="0" smtClean="0">
                <a:latin typeface="Calibri"/>
                <a:cs typeface="Calibri"/>
              </a:rPr>
              <a:t> </a:t>
            </a:r>
            <a:r>
              <a:rPr lang="en-GB" sz="2400" dirty="0" err="1" smtClean="0">
                <a:latin typeface="Calibri"/>
                <a:cs typeface="Calibri"/>
              </a:rPr>
              <a:t>Verbiest</a:t>
            </a:r>
            <a:r>
              <a:rPr lang="en-GB" sz="2400" dirty="0" smtClean="0">
                <a:latin typeface="Calibri"/>
                <a:cs typeface="Calibri"/>
              </a:rPr>
              <a:t>, </a:t>
            </a:r>
            <a:r>
              <a:rPr lang="en-GB" sz="2400" dirty="0" err="1" smtClean="0">
                <a:latin typeface="Calibri"/>
                <a:cs typeface="Calibri"/>
              </a:rPr>
              <a:t>Gemma</a:t>
            </a:r>
            <a:r>
              <a:rPr lang="en-GB" sz="2400" dirty="0" smtClean="0">
                <a:latin typeface="Calibri"/>
                <a:cs typeface="Calibri"/>
              </a:rPr>
              <a:t> Janssen 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           (</a:t>
            </a:r>
            <a:r>
              <a:rPr lang="en-GB" sz="2400" dirty="0" err="1" smtClean="0">
                <a:latin typeface="Calibri"/>
                <a:cs typeface="Calibri"/>
              </a:rPr>
              <a:t>Cees</a:t>
            </a:r>
            <a:r>
              <a:rPr lang="en-GB" sz="2400" dirty="0" smtClean="0">
                <a:latin typeface="Calibri"/>
                <a:cs typeface="Calibri"/>
              </a:rPr>
              <a:t> </a:t>
            </a:r>
            <a:r>
              <a:rPr lang="en-GB" sz="2400" dirty="0" err="1" smtClean="0">
                <a:latin typeface="Calibri"/>
                <a:cs typeface="Calibri"/>
              </a:rPr>
              <a:t>Bassa</a:t>
            </a:r>
            <a:r>
              <a:rPr lang="en-GB" sz="2400" dirty="0" smtClean="0">
                <a:latin typeface="Calibri"/>
                <a:cs typeface="Calibri"/>
              </a:rPr>
              <a:t>, Patrick Lazarus)</a:t>
            </a:r>
          </a:p>
          <a:p>
            <a:pPr marL="342900" indent="-342900">
              <a:lnSpc>
                <a:spcPct val="130000"/>
              </a:lnSpc>
              <a:buFontTx/>
              <a:buChar char="•"/>
            </a:pPr>
            <a:r>
              <a:rPr lang="en-GB" sz="2400" dirty="0" smtClean="0">
                <a:latin typeface="Calibri"/>
                <a:cs typeface="Calibri"/>
              </a:rPr>
              <a:t>Main task: keeping timing up to date, providing </a:t>
            </a:r>
            <a:r>
              <a:rPr lang="en-GB" sz="2400" dirty="0" err="1" smtClean="0">
                <a:latin typeface="Calibri"/>
                <a:cs typeface="Calibri"/>
              </a:rPr>
              <a:t>TOAs</a:t>
            </a:r>
            <a:r>
              <a:rPr lang="en-GB" sz="2400" dirty="0" smtClean="0">
                <a:latin typeface="Calibri"/>
                <a:cs typeface="Calibri"/>
              </a:rPr>
              <a:t> 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     for papers/projects/IPTA/database </a:t>
            </a:r>
            <a:r>
              <a:rPr lang="en-GB" sz="2400" dirty="0" smtClean="0">
                <a:solidFill>
                  <a:srgbClr val="8EB4E3"/>
                </a:solidFill>
                <a:latin typeface="Calibri"/>
                <a:cs typeface="Calibri"/>
              </a:rPr>
              <a:t>(see TOAST poster)</a:t>
            </a:r>
          </a:p>
          <a:p>
            <a:pPr marL="342900" indent="-342900">
              <a:lnSpc>
                <a:spcPct val="130000"/>
              </a:lnSpc>
              <a:buFontTx/>
              <a:buChar char="•"/>
            </a:pPr>
            <a:r>
              <a:rPr lang="en-GB" sz="2400" dirty="0" smtClean="0">
                <a:latin typeface="Calibri"/>
                <a:cs typeface="Calibri"/>
              </a:rPr>
              <a:t>Updating clock files</a:t>
            </a:r>
          </a:p>
          <a:p>
            <a:pPr marL="342900" indent="-342900">
              <a:lnSpc>
                <a:spcPct val="130000"/>
              </a:lnSpc>
              <a:buFontTx/>
              <a:buChar char="•"/>
            </a:pPr>
            <a:r>
              <a:rPr lang="en-GB" sz="2400" dirty="0" smtClean="0">
                <a:latin typeface="Calibri"/>
                <a:cs typeface="Calibri"/>
              </a:rPr>
              <a:t>Source selection, Source lists per telescope </a:t>
            </a:r>
            <a:r>
              <a:rPr lang="en-GB" sz="2400" dirty="0" smtClean="0">
                <a:solidFill>
                  <a:srgbClr val="8EB4E3"/>
                </a:solidFill>
                <a:latin typeface="Calibri"/>
                <a:cs typeface="Calibri"/>
              </a:rPr>
              <a:t>(KJ’s talk)</a:t>
            </a:r>
            <a:r>
              <a:rPr lang="en-GB" sz="2400" dirty="0" smtClean="0">
                <a:latin typeface="Calibri"/>
                <a:cs typeface="Calibri"/>
              </a:rPr>
              <a:t>, 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     New sources </a:t>
            </a:r>
          </a:p>
          <a:p>
            <a:pPr marL="342900" indent="-342900">
              <a:lnSpc>
                <a:spcPct val="130000"/>
              </a:lnSpc>
            </a:pPr>
            <a:endParaRPr lang="en-GB" sz="2000" dirty="0">
              <a:latin typeface="Calibri"/>
              <a:cs typeface="Calibri"/>
            </a:endParaRP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5" name="TextBox 14"/>
          <p:cNvSpPr txBox="1"/>
          <p:nvPr/>
        </p:nvSpPr>
        <p:spPr>
          <a:xfrm>
            <a:off x="1524000" y="284202"/>
            <a:ext cx="6311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400" dirty="0" smtClean="0">
                <a:solidFill>
                  <a:srgbClr val="FF0000"/>
                </a:solidFill>
                <a:latin typeface="Calibri"/>
                <a:cs typeface="Calibri"/>
              </a:rPr>
              <a:t>Combining multi-telescope, multi-frequency data</a:t>
            </a:r>
          </a:p>
          <a:p>
            <a:pPr marL="342900" indent="-342900">
              <a:lnSpc>
                <a:spcPct val="130000"/>
              </a:lnSpc>
            </a:pPr>
            <a:endParaRPr lang="en-GB" sz="20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685800"/>
            <a:ext cx="6545382" cy="4315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endParaRPr lang="en-GB" sz="2000" dirty="0" smtClean="0">
              <a:latin typeface="Calibri"/>
              <a:cs typeface="Calibri"/>
            </a:endParaRP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EPTA timing group 2012: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latin typeface="Calibri"/>
                <a:cs typeface="Calibri"/>
              </a:rPr>
              <a:t> 3 papers on EPTA long-term data sets</a:t>
            </a:r>
          </a:p>
          <a:p>
            <a:pPr marL="342900" indent="-342900">
              <a:lnSpc>
                <a:spcPct val="130000"/>
              </a:lnSpc>
            </a:pPr>
            <a:r>
              <a:rPr lang="en-GB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     (see poster by N. Caballero)</a:t>
            </a:r>
          </a:p>
          <a:p>
            <a:pPr marL="342900" indent="-342900">
              <a:lnSpc>
                <a:spcPct val="130000"/>
              </a:lnSpc>
              <a:buFontTx/>
              <a:buChar char="•"/>
            </a:pPr>
            <a:r>
              <a:rPr lang="en-GB" sz="2400" dirty="0" smtClean="0">
                <a:latin typeface="Calibri"/>
                <a:cs typeface="Calibri"/>
              </a:rPr>
              <a:t>EPTA status, combining manual, timing solutions</a:t>
            </a:r>
          </a:p>
          <a:p>
            <a:pPr marL="342900" indent="-342900">
              <a:lnSpc>
                <a:spcPct val="130000"/>
              </a:lnSpc>
              <a:buFontTx/>
              <a:buChar char="•"/>
            </a:pPr>
            <a:r>
              <a:rPr lang="en-GB" sz="2400" dirty="0" smtClean="0">
                <a:latin typeface="Calibri"/>
                <a:cs typeface="Calibri"/>
              </a:rPr>
              <a:t>DM variations, profile evolution</a:t>
            </a:r>
          </a:p>
          <a:p>
            <a:pPr marL="342900" indent="-342900">
              <a:lnSpc>
                <a:spcPct val="130000"/>
              </a:lnSpc>
              <a:buFontTx/>
              <a:buChar char="•"/>
            </a:pPr>
            <a:r>
              <a:rPr lang="en-GB" sz="2400" dirty="0" smtClean="0">
                <a:latin typeface="Calibri"/>
                <a:cs typeface="Calibri"/>
              </a:rPr>
              <a:t>Noise analysis &amp; timing stability</a:t>
            </a:r>
          </a:p>
          <a:p>
            <a:pPr marL="342900" indent="-342900">
              <a:lnSpc>
                <a:spcPct val="130000"/>
              </a:lnSpc>
              <a:buFontTx/>
              <a:buChar char="•"/>
            </a:pPr>
            <a:endParaRPr lang="en-GB" sz="2400" dirty="0" smtClean="0">
              <a:latin typeface="Calibri"/>
              <a:cs typeface="Calibri"/>
            </a:endParaRPr>
          </a:p>
          <a:p>
            <a:pPr marL="342900" indent="-342900">
              <a:lnSpc>
                <a:spcPct val="130000"/>
              </a:lnSpc>
              <a:buFontTx/>
              <a:buChar char="•"/>
            </a:pPr>
            <a:r>
              <a:rPr lang="en-GB" sz="2400" dirty="0" err="1" smtClean="0">
                <a:latin typeface="Calibri"/>
                <a:cs typeface="Calibri"/>
              </a:rPr>
              <a:t>Asap</a:t>
            </a:r>
            <a:r>
              <a:rPr lang="en-GB" sz="2400" dirty="0" smtClean="0">
                <a:latin typeface="Calibri"/>
                <a:cs typeface="Calibri"/>
              </a:rPr>
              <a:t>: data set provided to the IPTA!</a:t>
            </a:r>
          </a:p>
          <a:p>
            <a:pPr marL="342900" indent="-342900">
              <a:lnSpc>
                <a:spcPct val="130000"/>
              </a:lnSpc>
            </a:pPr>
            <a:endParaRPr lang="en-GB" sz="2000" dirty="0">
              <a:latin typeface="Calibri"/>
              <a:cs typeface="Calibri"/>
            </a:endParaRP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361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Observations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81198" y="1200538"/>
          <a:ext cx="6934201" cy="191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268"/>
                <a:gridCol w="950334"/>
                <a:gridCol w="914400"/>
                <a:gridCol w="762000"/>
                <a:gridCol w="1905000"/>
                <a:gridCol w="121919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Telescope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T(yr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Npsrs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Freq(GHz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BW(MHz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Effelsberg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EBPP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1.4, 2.6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Lovell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A+DFB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&gt;15,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0.6, 1.4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384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Nançay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1.4, 2.1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WSRT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PuMaI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0.35, 0.8, 1.4, 2.3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981198" y="4025900"/>
          <a:ext cx="6934201" cy="191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268"/>
                <a:gridCol w="950334"/>
                <a:gridCol w="914400"/>
                <a:gridCol w="762000"/>
                <a:gridCol w="1905000"/>
                <a:gridCol w="121919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Telescope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T(yr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Npsrs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Freq(GHz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BW(MHz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Effelsberg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Asterix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1.4, 2.6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200, 140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Lovell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Obelix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400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Nançay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1.4, 2.1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WSRT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PuMaII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0.35, 1.4, 2.3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80, 160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981198" y="679838"/>
            <a:ext cx="369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First generation: long-term timing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981198" y="3575438"/>
            <a:ext cx="3494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Next generation: improvements</a:t>
            </a:r>
            <a:endParaRPr lang="en-US" sz="20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319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Source list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2" name="TextBox 11"/>
          <p:cNvSpPr txBox="1"/>
          <p:nvPr/>
        </p:nvSpPr>
        <p:spPr>
          <a:xfrm>
            <a:off x="1828800" y="1447800"/>
            <a:ext cx="737300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About 20 pulsars selected as “Priority 1”: observed at all telescopes, </a:t>
            </a:r>
          </a:p>
          <a:p>
            <a:r>
              <a:rPr lang="en-US" sz="2000" dirty="0" smtClean="0"/>
              <a:t>   as many frequencies as possible; longest data sets available</a:t>
            </a:r>
          </a:p>
          <a:p>
            <a:r>
              <a:rPr lang="en-US" sz="2000" dirty="0" smtClean="0"/>
              <a:t>   J0613-0200, J1012+5307, J1024-0719, J1600-3053, J1640+2224,</a:t>
            </a:r>
          </a:p>
          <a:p>
            <a:r>
              <a:rPr lang="en-US" sz="2000" dirty="0" smtClean="0"/>
              <a:t>   J1643-1224, J1713+0747, J1730-2304, J1744-1134, B1855+09,</a:t>
            </a:r>
          </a:p>
          <a:p>
            <a:r>
              <a:rPr lang="en-US" sz="2000" dirty="0" smtClean="0"/>
              <a:t>   J1909-3744, B1937+21, J2145-0750, J2317+1439</a:t>
            </a:r>
          </a:p>
          <a:p>
            <a:endParaRPr lang="en-US" sz="2000" dirty="0" smtClean="0"/>
          </a:p>
          <a:p>
            <a:r>
              <a:rPr lang="en-US" sz="2000" dirty="0" smtClean="0"/>
              <a:t>Another ~10 pulsars selected as “Priority2”: observed at most </a:t>
            </a:r>
          </a:p>
          <a:p>
            <a:r>
              <a:rPr lang="en-US" sz="2000" dirty="0" smtClean="0"/>
              <a:t> telescopes, multi-frequency if possible. New sources like Fermi </a:t>
            </a:r>
            <a:r>
              <a:rPr lang="en-US" sz="2000" dirty="0" err="1" smtClean="0"/>
              <a:t>MSPs</a:t>
            </a:r>
            <a:endParaRPr lang="en-US" sz="2000" dirty="0" smtClean="0"/>
          </a:p>
          <a:p>
            <a:r>
              <a:rPr lang="en-US" sz="2000" dirty="0" smtClean="0"/>
              <a:t>   J0023+0923, J0030+0451, J0218+4232, J0751+1807, J1022+1001, </a:t>
            </a:r>
          </a:p>
          <a:p>
            <a:r>
              <a:rPr lang="en-US" sz="2000" dirty="0" smtClean="0"/>
              <a:t>   J1738+0333, J1741+1351, J2010-1323, J2017+0603, J2043+1711  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828800" y="5029200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>
                <a:solidFill>
                  <a:srgbClr val="8EB4E3"/>
                </a:solidFill>
              </a:rPr>
              <a:t> KJ Lee’s talk on Thursday!</a:t>
            </a:r>
            <a:endParaRPr lang="en-US" sz="2000" dirty="0">
              <a:solidFill>
                <a:srgbClr val="8EB4E3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3018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solutions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217020" y="1600200"/>
          <a:ext cx="662218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180"/>
                <a:gridCol w="1219200"/>
                <a:gridCol w="914400"/>
                <a:gridCol w="1066800"/>
                <a:gridCol w="1029903"/>
                <a:gridCol w="11036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Pulsar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Effelsberg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Jodrell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Nancay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WSRT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0613-0200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1.9us(13yr)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5.8us(3yr)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1.1</a:t>
                      </a:r>
                    </a:p>
                    <a:p>
                      <a:r>
                        <a:rPr lang="en-US" smtClean="0"/>
                        <a:t>(</a:t>
                      </a:r>
                      <a:r>
                        <a:rPr lang="en-US" dirty="0" smtClean="0"/>
                        <a:t>7yr)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2.3us</a:t>
                      </a:r>
                      <a:r>
                        <a:rPr lang="en-US" baseline="0" dirty="0" smtClean="0"/>
                        <a:t> (11yr)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</a:p>
                    <a:p>
                      <a:r>
                        <a:rPr lang="en-US" dirty="0" smtClean="0"/>
                        <a:t>(13yr)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1022+1001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2.8us(13yr)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2.0us(3yr)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</a:t>
                      </a:r>
                    </a:p>
                    <a:p>
                      <a:r>
                        <a:rPr lang="en-US" dirty="0" smtClean="0"/>
                        <a:t>(7yr)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1.6us(11yr)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1024-0719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1.8us</a:t>
                      </a:r>
                    </a:p>
                    <a:p>
                      <a:r>
                        <a:rPr lang="en-US" dirty="0" smtClean="0"/>
                        <a:t>(6yr)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3.3us(3yr)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</a:p>
                    <a:p>
                      <a:r>
                        <a:rPr lang="en-US" dirty="0" smtClean="0"/>
                        <a:t>(7yr)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3.1us(3yr)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</a:p>
                    <a:p>
                      <a:r>
                        <a:rPr lang="en-US" dirty="0" smtClean="0"/>
                        <a:t>(7yr)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1713+0747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0.5us</a:t>
                      </a:r>
                      <a:r>
                        <a:rPr lang="en-US" baseline="0" dirty="0" smtClean="0"/>
                        <a:t> (13yr)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0.6us</a:t>
                      </a:r>
                      <a:r>
                        <a:rPr lang="en-US" baseline="0" dirty="0" smtClean="0"/>
                        <a:t>(3yr)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0.4us(7yr)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0.7us(11yr)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0.4us(13yr)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1713+0747</a:t>
                      </a:r>
                    </a:p>
                    <a:p>
                      <a:r>
                        <a:rPr lang="en-US" dirty="0" smtClean="0"/>
                        <a:t>New </a:t>
                      </a:r>
                      <a:r>
                        <a:rPr lang="en-US" dirty="0" err="1" smtClean="0"/>
                        <a:t>instr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0.17us</a:t>
                      </a:r>
                    </a:p>
                    <a:p>
                      <a:r>
                        <a:rPr lang="en-US" dirty="0" smtClean="0"/>
                        <a:t>(0.9yr)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0.20us</a:t>
                      </a:r>
                    </a:p>
                    <a:p>
                      <a:r>
                        <a:rPr lang="en-US" dirty="0" smtClean="0"/>
                        <a:t>(1yr)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0.23us</a:t>
                      </a:r>
                    </a:p>
                    <a:p>
                      <a:r>
                        <a:rPr lang="en-US" dirty="0" smtClean="0"/>
                        <a:t>(5yr)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2" name="TextBox 11"/>
          <p:cNvSpPr txBox="1"/>
          <p:nvPr/>
        </p:nvSpPr>
        <p:spPr>
          <a:xfrm>
            <a:off x="1981200" y="1838980"/>
            <a:ext cx="643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Combining data sets; what can you expect?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162580"/>
            <a:ext cx="465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The EPTA: Combining data sets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IMGL2513_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600" r="1876"/>
          <a:stretch/>
        </p:blipFill>
        <p:spPr>
          <a:xfrm>
            <a:off x="39145" y="5627643"/>
            <a:ext cx="1738759" cy="1252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NancayAeri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686" r="9331"/>
          <a:stretch/>
        </p:blipFill>
        <p:spPr>
          <a:xfrm>
            <a:off x="35496" y="4437112"/>
            <a:ext cx="1711436" cy="125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7132" t="4169" r="-3694" b="17183"/>
          <a:stretch/>
        </p:blipFill>
        <p:spPr>
          <a:xfrm>
            <a:off x="0" y="1981200"/>
            <a:ext cx="1814416" cy="142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G_028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7504" y="881848"/>
            <a:ext cx="1669003" cy="125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1946149" y="764704"/>
            <a:ext cx="58909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en-GB" sz="2000" dirty="0" smtClean="0">
                <a:latin typeface="Calibri"/>
                <a:cs typeface="Calibri"/>
              </a:rPr>
              <a:t>PSR J1713+0747: Eff(2), JB (</a:t>
            </a:r>
            <a:r>
              <a:rPr lang="en-GB" sz="2000" dirty="0" err="1" smtClean="0">
                <a:latin typeface="Calibri"/>
                <a:cs typeface="Calibri"/>
              </a:rPr>
              <a:t>afb+dfb</a:t>
            </a:r>
            <a:r>
              <a:rPr lang="en-GB" sz="2000" dirty="0" smtClean="0">
                <a:latin typeface="Calibri"/>
                <a:cs typeface="Calibri"/>
              </a:rPr>
              <a:t>), WSRT (3), NCY (2)</a:t>
            </a:r>
          </a:p>
        </p:txBody>
      </p:sp>
      <p:pic>
        <p:nvPicPr>
          <p:cNvPr id="11" name="Picture 10" descr="epta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05" y="48760"/>
            <a:ext cx="1187895" cy="789440"/>
          </a:xfrm>
          <a:prstGeom prst="rect">
            <a:avLst/>
          </a:prstGeom>
        </p:spPr>
      </p:pic>
      <p:pic>
        <p:nvPicPr>
          <p:cNvPr id="13" name="Picture 12" descr="lea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904" y="48760"/>
            <a:ext cx="1187896" cy="789440"/>
          </a:xfrm>
          <a:prstGeom prst="rect">
            <a:avLst/>
          </a:prstGeom>
        </p:spPr>
      </p:pic>
      <p:pic>
        <p:nvPicPr>
          <p:cNvPr id="14" name="Picture 13" descr="wsrt_20081006.6460kle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0" y="3409333"/>
            <a:ext cx="1620000" cy="10797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jumps-i-longeff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8110" y="1438910"/>
            <a:ext cx="6257290" cy="526669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64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1441</Words>
  <Application>Microsoft Macintosh PowerPoint</Application>
  <PresentationFormat>On-screen Show (4:3)</PresentationFormat>
  <Paragraphs>254</Paragraphs>
  <Slides>26</Slides>
  <Notes>19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Jodrell Bank Centre for Astrophysics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Gemma Janssen</dc:creator>
  <cp:lastModifiedBy>Gemma Janssen</cp:lastModifiedBy>
  <cp:revision>131</cp:revision>
  <dcterms:created xsi:type="dcterms:W3CDTF">2012-06-26T00:41:17Z</dcterms:created>
  <dcterms:modified xsi:type="dcterms:W3CDTF">2012-06-26T00:43:45Z</dcterms:modified>
</cp:coreProperties>
</file>